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2"/>
  </p:notesMasterIdLst>
  <p:handoutMasterIdLst>
    <p:handoutMasterId r:id="rId13"/>
  </p:handoutMasterIdLst>
  <p:sldIdLst>
    <p:sldId id="375" r:id="rId5"/>
    <p:sldId id="377" r:id="rId6"/>
    <p:sldId id="393" r:id="rId7"/>
    <p:sldId id="397" r:id="rId8"/>
    <p:sldId id="395" r:id="rId9"/>
    <p:sldId id="380" r:id="rId10"/>
    <p:sldId id="391" r:id="rId1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A202"/>
    <a:srgbClr val="1B61AE"/>
    <a:srgbClr val="EAB062"/>
    <a:srgbClr val="D2421F"/>
    <a:srgbClr val="C8302D"/>
    <a:srgbClr val="333333"/>
    <a:srgbClr val="0071BC"/>
    <a:srgbClr val="FF2700"/>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6370" autoAdjust="0"/>
  </p:normalViewPr>
  <p:slideViewPr>
    <p:cSldViewPr snapToGrid="0">
      <p:cViewPr varScale="1">
        <p:scale>
          <a:sx n="111" d="100"/>
          <a:sy n="111" d="100"/>
        </p:scale>
        <p:origin x="510" y="96"/>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2735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78763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64735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4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911 Emergencias - Azure IoT y </a:t>
            </a:r>
            <a:r>
              <a:rPr lang="es-ES" dirty="0" err="1"/>
              <a:t>BigData</a:t>
            </a:r>
            <a:endParaRPr lang="en-US" dirty="0"/>
          </a:p>
        </p:txBody>
      </p:sp>
      <p:sp>
        <p:nvSpPr>
          <p:cNvPr id="3" name="Marcador de texto 2"/>
          <p:cNvSpPr>
            <a:spLocks noGrp="1"/>
          </p:cNvSpPr>
          <p:nvPr>
            <p:ph type="body" sz="quarter" idx="11"/>
          </p:nvPr>
        </p:nvSpPr>
        <p:spPr/>
        <p:txBody>
          <a:bodyPr/>
          <a:lstStyle/>
          <a:p>
            <a:r>
              <a:rPr lang="en-US" dirty="0"/>
              <a:t>Javier Menendez Pallo</a:t>
            </a:r>
          </a:p>
        </p:txBody>
      </p:sp>
    </p:spTree>
    <p:extLst>
      <p:ext uri="{BB962C8B-B14F-4D97-AF65-F5344CB8AC3E}">
        <p14:creationId xmlns:p14="http://schemas.microsoft.com/office/powerpoint/2010/main" val="367397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schemeClr>
        </a:solidFill>
        <a:effectLst/>
      </p:bgPr>
    </p:bg>
    <p:spTree>
      <p:nvGrpSpPr>
        <p:cNvPr id="1" name=""/>
        <p:cNvGrpSpPr/>
        <p:nvPr/>
      </p:nvGrpSpPr>
      <p:grpSpPr>
        <a:xfrm>
          <a:off x="0" y="0"/>
          <a:ext cx="0" cy="0"/>
          <a:chOff x="0" y="0"/>
          <a:chExt cx="0" cy="0"/>
        </a:xfrm>
      </p:grpSpPr>
      <p:pic>
        <p:nvPicPr>
          <p:cNvPr id="4" name="Data visualization with R global Shiny apps traffic">
            <a:hlinkClick r:id="" action="ppaction://media"/>
            <a:extLst>
              <a:ext uri="{FF2B5EF4-FFF2-40B4-BE49-F238E27FC236}">
                <a16:creationId xmlns:a16="http://schemas.microsoft.com/office/drawing/2014/main" id="{5D7D27FA-4C14-412D-8CA5-8483428A952A}"/>
              </a:ext>
            </a:extLst>
          </p:cNvPr>
          <p:cNvPicPr>
            <a:picLocks noChangeAspect="1"/>
          </p:cNvPicPr>
          <p:nvPr>
            <a:videoFile r:link="rId1"/>
            <p:extLst>
              <p:ext uri="{DAA4B4D4-6D71-4841-9C94-3DE7FCFB9230}">
                <p14:media xmlns:p14="http://schemas.microsoft.com/office/powerpoint/2010/main" r:embed="rId2">
                  <p14:trim st="6013" end="17179.2111"/>
                  <p14:fade out="8500"/>
                </p14:media>
              </p:ext>
            </p:extLst>
          </p:nvPr>
        </p:nvPicPr>
        <p:blipFill>
          <a:blip r:embed="rId5"/>
          <a:stretch>
            <a:fillRect/>
          </a:stretch>
        </p:blipFill>
        <p:spPr>
          <a:xfrm>
            <a:off x="0" y="0"/>
            <a:ext cx="12192000" cy="6806576"/>
          </a:xfrm>
          <a:prstGeom prst="rect">
            <a:avLst/>
          </a:prstGeom>
        </p:spPr>
      </p:pic>
    </p:spTree>
    <p:extLst>
      <p:ext uri="{BB962C8B-B14F-4D97-AF65-F5344CB8AC3E}">
        <p14:creationId xmlns:p14="http://schemas.microsoft.com/office/powerpoint/2010/main" val="327065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fullScrn="1">
              <p:cMediaNode vol="57576">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322D1A2-7384-4930-841A-56FCDCEF77A1}"/>
              </a:ext>
            </a:extLst>
          </p:cNvPr>
          <p:cNvGrpSpPr/>
          <p:nvPr/>
        </p:nvGrpSpPr>
        <p:grpSpPr>
          <a:xfrm>
            <a:off x="0" y="0"/>
            <a:ext cx="12192000" cy="6882085"/>
            <a:chOff x="1188719" y="-342952"/>
            <a:chExt cx="12192000" cy="6882085"/>
          </a:xfrm>
        </p:grpSpPr>
        <p:sp>
          <p:nvSpPr>
            <p:cNvPr id="2" name="Rectangle 1">
              <a:extLst>
                <a:ext uri="{FF2B5EF4-FFF2-40B4-BE49-F238E27FC236}">
                  <a16:creationId xmlns:a16="http://schemas.microsoft.com/office/drawing/2014/main" id="{4CA367F2-6182-4B55-A011-08B4F0437658}"/>
                </a:ext>
              </a:extLst>
            </p:cNvPr>
            <p:cNvSpPr/>
            <p:nvPr/>
          </p:nvSpPr>
          <p:spPr bwMode="auto">
            <a:xfrm>
              <a:off x="1188719" y="-342952"/>
              <a:ext cx="12192000" cy="6882085"/>
            </a:xfrm>
            <a:prstGeom prst="rect">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63396C78-AB04-47C5-AE08-EBB315E02C7B}"/>
                </a:ext>
              </a:extLst>
            </p:cNvPr>
            <p:cNvPicPr>
              <a:picLocks noChangeAspect="1"/>
            </p:cNvPicPr>
            <p:nvPr/>
          </p:nvPicPr>
          <p:blipFill>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1188719" y="-260882"/>
              <a:ext cx="12192000" cy="6717945"/>
            </a:xfrm>
            <a:prstGeom prst="rect">
              <a:avLst/>
            </a:prstGeom>
          </p:spPr>
        </p:pic>
      </p:grpSp>
    </p:spTree>
    <p:extLst>
      <p:ext uri="{BB962C8B-B14F-4D97-AF65-F5344CB8AC3E}">
        <p14:creationId xmlns:p14="http://schemas.microsoft.com/office/powerpoint/2010/main" val="2281988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All Alone in the Night - Time-lapse footage of the Earth as seen from the ISS">
            <a:hlinkClick r:id="" action="ppaction://media"/>
            <a:extLst>
              <a:ext uri="{FF2B5EF4-FFF2-40B4-BE49-F238E27FC236}">
                <a16:creationId xmlns:a16="http://schemas.microsoft.com/office/drawing/2014/main" id="{9C9FAAE8-08B9-4BDE-BB84-C2BB49064EF5}"/>
              </a:ext>
            </a:extLst>
          </p:cNvPr>
          <p:cNvPicPr>
            <a:picLocks noChangeAspect="1"/>
          </p:cNvPicPr>
          <p:nvPr>
            <a:videoFile r:link="rId1"/>
            <p:extLst>
              <p:ext uri="{DAA4B4D4-6D71-4841-9C94-3DE7FCFB9230}">
                <p14:media xmlns:p14="http://schemas.microsoft.com/office/powerpoint/2010/main" r:embed="rId2">
                  <p14:trim st="7269"/>
                </p14:media>
              </p:ext>
            </p:extLst>
          </p:nvPr>
        </p:nvPicPr>
        <p:blipFill>
          <a:blip r:embed="rId5"/>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8C4A7443-C86A-47C7-936B-60A27D4E1F71}"/>
              </a:ext>
            </a:extLst>
          </p:cNvPr>
          <p:cNvGrpSpPr/>
          <p:nvPr/>
        </p:nvGrpSpPr>
        <p:grpSpPr>
          <a:xfrm>
            <a:off x="233916" y="4463909"/>
            <a:ext cx="11440633" cy="703749"/>
            <a:chOff x="177619" y="1768065"/>
            <a:chExt cx="8735818" cy="703749"/>
          </a:xfrm>
        </p:grpSpPr>
        <p:sp>
          <p:nvSpPr>
            <p:cNvPr id="6" name="Title 3">
              <a:extLst>
                <a:ext uri="{FF2B5EF4-FFF2-40B4-BE49-F238E27FC236}">
                  <a16:creationId xmlns:a16="http://schemas.microsoft.com/office/drawing/2014/main" id="{92C4E186-7719-4974-8378-1B8B1775106F}"/>
                </a:ext>
              </a:extLst>
            </p:cNvPr>
            <p:cNvSpPr txBox="1">
              <a:spLocks/>
            </p:cNvSpPr>
            <p:nvPr/>
          </p:nvSpPr>
          <p:spPr>
            <a:xfrm>
              <a:off x="177619" y="1797161"/>
              <a:ext cx="2700162"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accent1"/>
                  </a:solidFill>
                  <a:effectLst/>
                  <a:latin typeface="+mj-lt"/>
                  <a:ea typeface="+mn-ea"/>
                  <a:cs typeface="Segoe UI" pitchFamily="34" charset="0"/>
                </a:defRPr>
              </a:lvl1pPr>
            </a:lstStyle>
            <a:p>
              <a:pPr algn="ctr"/>
              <a:r>
                <a:rPr lang="it-IT" sz="5400" b="1" dirty="0">
                  <a:solidFill>
                    <a:srgbClr val="E4CD10"/>
                  </a:solidFill>
                  <a:latin typeface="Calibri" panose="020F0502020204030204" pitchFamily="34" charset="0"/>
                  <a:cs typeface="Calibri" panose="020F0502020204030204" pitchFamily="34" charset="0"/>
                </a:rPr>
                <a:t>2.208 K Incidencias </a:t>
              </a:r>
            </a:p>
          </p:txBody>
        </p:sp>
        <p:sp>
          <p:nvSpPr>
            <p:cNvPr id="7" name="Title 3">
              <a:extLst>
                <a:ext uri="{FF2B5EF4-FFF2-40B4-BE49-F238E27FC236}">
                  <a16:creationId xmlns:a16="http://schemas.microsoft.com/office/drawing/2014/main" id="{064C430A-8074-4F2A-BCD7-F0E7AF99C5A8}"/>
                </a:ext>
              </a:extLst>
            </p:cNvPr>
            <p:cNvSpPr txBox="1">
              <a:spLocks/>
            </p:cNvSpPr>
            <p:nvPr/>
          </p:nvSpPr>
          <p:spPr>
            <a:xfrm>
              <a:off x="3195447" y="1797161"/>
              <a:ext cx="2700162"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accent1"/>
                  </a:solidFill>
                  <a:effectLst/>
                  <a:latin typeface="+mj-lt"/>
                  <a:ea typeface="+mn-ea"/>
                  <a:cs typeface="Segoe UI" pitchFamily="34" charset="0"/>
                </a:defRPr>
              </a:lvl1pPr>
            </a:lstStyle>
            <a:p>
              <a:pPr algn="ctr"/>
              <a:r>
                <a:rPr lang="it-IT" sz="5400" b="1" dirty="0">
                  <a:solidFill>
                    <a:srgbClr val="E4CD10"/>
                  </a:solidFill>
                  <a:latin typeface="Calibri" panose="020F0502020204030204" pitchFamily="34" charset="0"/>
                  <a:cs typeface="Calibri" panose="020F0502020204030204" pitchFamily="34" charset="0"/>
                </a:rPr>
                <a:t>+550</a:t>
              </a:r>
              <a:br>
                <a:rPr lang="it-IT" sz="5400" b="1" dirty="0">
                  <a:solidFill>
                    <a:srgbClr val="E4CD10"/>
                  </a:solidFill>
                  <a:latin typeface="Calibri" panose="020F0502020204030204" pitchFamily="34" charset="0"/>
                  <a:cs typeface="Calibri" panose="020F0502020204030204" pitchFamily="34" charset="0"/>
                </a:rPr>
              </a:br>
              <a:r>
                <a:rPr lang="it-IT" sz="5400" b="1" dirty="0">
                  <a:solidFill>
                    <a:srgbClr val="E4CD10"/>
                  </a:solidFill>
                  <a:latin typeface="Calibri" panose="020F0502020204030204" pitchFamily="34" charset="0"/>
                  <a:cs typeface="Calibri" panose="020F0502020204030204" pitchFamily="34" charset="0"/>
                </a:rPr>
                <a:t>Efectivos</a:t>
              </a:r>
            </a:p>
          </p:txBody>
        </p:sp>
        <p:sp>
          <p:nvSpPr>
            <p:cNvPr id="8" name="Title 3">
              <a:extLst>
                <a:ext uri="{FF2B5EF4-FFF2-40B4-BE49-F238E27FC236}">
                  <a16:creationId xmlns:a16="http://schemas.microsoft.com/office/drawing/2014/main" id="{C76FE8E4-D851-4AAF-B12F-9EC77C6D6524}"/>
                </a:ext>
              </a:extLst>
            </p:cNvPr>
            <p:cNvSpPr txBox="1">
              <a:spLocks/>
            </p:cNvSpPr>
            <p:nvPr/>
          </p:nvSpPr>
          <p:spPr>
            <a:xfrm>
              <a:off x="6213275" y="1768065"/>
              <a:ext cx="2700162"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accent1"/>
                  </a:solidFill>
                  <a:effectLst/>
                  <a:latin typeface="+mj-lt"/>
                  <a:ea typeface="+mn-ea"/>
                  <a:cs typeface="Segoe UI" pitchFamily="34" charset="0"/>
                </a:defRPr>
              </a:lvl1pPr>
            </a:lstStyle>
            <a:p>
              <a:pPr algn="ctr"/>
              <a:r>
                <a:rPr lang="it-IT" sz="5400" b="1" dirty="0">
                  <a:solidFill>
                    <a:srgbClr val="E4CD10"/>
                  </a:solidFill>
                  <a:latin typeface="Calibri" panose="020F0502020204030204" pitchFamily="34" charset="0"/>
                  <a:cs typeface="Calibri" panose="020F0502020204030204" pitchFamily="34" charset="0"/>
                </a:rPr>
                <a:t>+400</a:t>
              </a:r>
              <a:br>
                <a:rPr lang="it-IT" sz="5400" b="1" dirty="0">
                  <a:solidFill>
                    <a:srgbClr val="E4CD10"/>
                  </a:solidFill>
                  <a:latin typeface="Calibri" panose="020F0502020204030204" pitchFamily="34" charset="0"/>
                  <a:cs typeface="Calibri" panose="020F0502020204030204" pitchFamily="34" charset="0"/>
                </a:rPr>
              </a:br>
              <a:r>
                <a:rPr lang="it-IT" sz="5400" b="1" dirty="0">
                  <a:solidFill>
                    <a:srgbClr val="E4CD10"/>
                  </a:solidFill>
                  <a:latin typeface="Calibri" panose="020F0502020204030204" pitchFamily="34" charset="0"/>
                  <a:cs typeface="Calibri" panose="020F0502020204030204" pitchFamily="34" charset="0"/>
                </a:rPr>
                <a:t>Vehiculos</a:t>
              </a:r>
            </a:p>
          </p:txBody>
        </p:sp>
      </p:grpSp>
    </p:spTree>
    <p:extLst>
      <p:ext uri="{BB962C8B-B14F-4D97-AF65-F5344CB8AC3E}">
        <p14:creationId xmlns:p14="http://schemas.microsoft.com/office/powerpoint/2010/main" val="7877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313" fill="hold"/>
                                        <p:tgtEl>
                                          <p:spTgt spid="4"/>
                                        </p:tgtEl>
                                      </p:cBhvr>
                                    </p:cmd>
                                  </p:childTnLst>
                                </p:cTn>
                              </p:par>
                              <p:par>
                                <p:cTn id="7" presetID="1" presetClass="entr" presetSubtype="0" fill="hold" nodeType="withEffect">
                                  <p:stCondLst>
                                    <p:cond delay="25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mute="1">
                <p:cTn id="14"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Demo</a:t>
            </a:r>
          </a:p>
        </p:txBody>
      </p:sp>
      <p:grpSp>
        <p:nvGrpSpPr>
          <p:cNvPr id="6" name="Group 5">
            <a:extLst>
              <a:ext uri="{FF2B5EF4-FFF2-40B4-BE49-F238E27FC236}">
                <a16:creationId xmlns:a16="http://schemas.microsoft.com/office/drawing/2014/main" id="{EE9F916A-3334-45AB-9414-1B2160D8AC37}"/>
              </a:ext>
            </a:extLst>
          </p:cNvPr>
          <p:cNvGrpSpPr/>
          <p:nvPr/>
        </p:nvGrpSpPr>
        <p:grpSpPr>
          <a:xfrm>
            <a:off x="1170123" y="2741394"/>
            <a:ext cx="1788934" cy="1871700"/>
            <a:chOff x="0" y="1331887"/>
            <a:chExt cx="2433074" cy="2545642"/>
          </a:xfrm>
        </p:grpSpPr>
        <p:pic>
          <p:nvPicPr>
            <p:cNvPr id="7" name="Picture 6">
              <a:extLst>
                <a:ext uri="{FF2B5EF4-FFF2-40B4-BE49-F238E27FC236}">
                  <a16:creationId xmlns:a16="http://schemas.microsoft.com/office/drawing/2014/main" id="{7DC4076D-1FDE-40CF-9CD4-FEFD32BDAD9F}"/>
                </a:ext>
              </a:extLst>
            </p:cNvPr>
            <p:cNvPicPr>
              <a:picLocks noChangeAspect="1"/>
            </p:cNvPicPr>
            <p:nvPr/>
          </p:nvPicPr>
          <p:blipFill>
            <a:blip r:embed="rId3"/>
            <a:stretch>
              <a:fillRect/>
            </a:stretch>
          </p:blipFill>
          <p:spPr>
            <a:xfrm>
              <a:off x="388537" y="1331887"/>
              <a:ext cx="1656000" cy="1656000"/>
            </a:xfrm>
            <a:prstGeom prst="rect">
              <a:avLst/>
            </a:prstGeom>
          </p:spPr>
        </p:pic>
        <p:sp>
          <p:nvSpPr>
            <p:cNvPr id="8" name="Title 3">
              <a:extLst>
                <a:ext uri="{FF2B5EF4-FFF2-40B4-BE49-F238E27FC236}">
                  <a16:creationId xmlns:a16="http://schemas.microsoft.com/office/drawing/2014/main" id="{88AF804C-E8F9-4E1B-9B86-BDDD54E0B5C3}"/>
                </a:ext>
              </a:extLst>
            </p:cNvPr>
            <p:cNvSpPr txBox="1">
              <a:spLocks/>
            </p:cNvSpPr>
            <p:nvPr/>
          </p:nvSpPr>
          <p:spPr>
            <a:xfrm>
              <a:off x="0" y="2959954"/>
              <a:ext cx="2433074" cy="917575"/>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accent1"/>
                  </a:solidFill>
                  <a:effectLst/>
                  <a:latin typeface="+mj-lt"/>
                  <a:ea typeface="+mn-ea"/>
                  <a:cs typeface="Segoe UI" pitchFamily="34" charset="0"/>
                </a:defRPr>
              </a:lvl1pPr>
            </a:lstStyle>
            <a:p>
              <a:pPr algn="ctr"/>
              <a:r>
                <a:rPr lang="it-IT" sz="1765" b="1" dirty="0">
                  <a:solidFill>
                    <a:schemeClr val="tx2">
                      <a:lumMod val="75000"/>
                    </a:schemeClr>
                  </a:solidFill>
                  <a:latin typeface="Calibri" panose="020F0502020204030204" pitchFamily="34" charset="0"/>
                  <a:cs typeface="Calibri" panose="020F0502020204030204" pitchFamily="34" charset="0"/>
                </a:rPr>
                <a:t>Devices </a:t>
              </a:r>
            </a:p>
            <a:p>
              <a:pPr algn="ctr"/>
              <a:r>
                <a:rPr lang="it-IT" sz="1765" b="1" dirty="0">
                  <a:solidFill>
                    <a:schemeClr val="tx2">
                      <a:lumMod val="75000"/>
                    </a:schemeClr>
                  </a:solidFill>
                  <a:latin typeface="Calibri" panose="020F0502020204030204" pitchFamily="34" charset="0"/>
                  <a:cs typeface="Calibri" panose="020F0502020204030204" pitchFamily="34" charset="0"/>
                </a:rPr>
                <a:t>(raspberry)</a:t>
              </a:r>
            </a:p>
          </p:txBody>
        </p:sp>
      </p:grpSp>
      <p:grpSp>
        <p:nvGrpSpPr>
          <p:cNvPr id="9" name="Group 8">
            <a:extLst>
              <a:ext uri="{FF2B5EF4-FFF2-40B4-BE49-F238E27FC236}">
                <a16:creationId xmlns:a16="http://schemas.microsoft.com/office/drawing/2014/main" id="{6FCE7B38-5312-43C5-ABB2-4F42C4CD06B8}"/>
              </a:ext>
            </a:extLst>
          </p:cNvPr>
          <p:cNvGrpSpPr/>
          <p:nvPr/>
        </p:nvGrpSpPr>
        <p:grpSpPr>
          <a:xfrm>
            <a:off x="3019138" y="2687788"/>
            <a:ext cx="1788934" cy="1978912"/>
            <a:chOff x="1640635" y="1331887"/>
            <a:chExt cx="2433074" cy="2691458"/>
          </a:xfrm>
        </p:grpSpPr>
        <p:pic>
          <p:nvPicPr>
            <p:cNvPr id="10" name="Picture 2" descr="Resultado de imagen de azure iot hub png">
              <a:extLst>
                <a:ext uri="{FF2B5EF4-FFF2-40B4-BE49-F238E27FC236}">
                  <a16:creationId xmlns:a16="http://schemas.microsoft.com/office/drawing/2014/main" id="{8F89D7CF-6D51-453C-A333-4925BC543C0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52" r="18231"/>
            <a:stretch/>
          </p:blipFill>
          <p:spPr bwMode="auto">
            <a:xfrm>
              <a:off x="2032106" y="1331887"/>
              <a:ext cx="1858402" cy="16560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76E8F25A-7FE4-4C43-B9CE-96C0DC117FCE}"/>
                </a:ext>
              </a:extLst>
            </p:cNvPr>
            <p:cNvSpPr txBox="1">
              <a:spLocks/>
            </p:cNvSpPr>
            <p:nvPr/>
          </p:nvSpPr>
          <p:spPr>
            <a:xfrm>
              <a:off x="1640635" y="3105770"/>
              <a:ext cx="2433074" cy="917575"/>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accent1"/>
                  </a:solidFill>
                  <a:effectLst/>
                  <a:latin typeface="+mj-lt"/>
                  <a:ea typeface="+mn-ea"/>
                  <a:cs typeface="Segoe UI" pitchFamily="34" charset="0"/>
                </a:defRPr>
              </a:lvl1pPr>
            </a:lstStyle>
            <a:p>
              <a:pPr algn="ctr"/>
              <a:r>
                <a:rPr lang="it-IT" sz="1765" b="1" dirty="0">
                  <a:solidFill>
                    <a:schemeClr val="tx2">
                      <a:lumMod val="75000"/>
                    </a:schemeClr>
                  </a:solidFill>
                  <a:latin typeface="Calibri" panose="020F0502020204030204" pitchFamily="34" charset="0"/>
                  <a:cs typeface="Calibri" panose="020F0502020204030204" pitchFamily="34" charset="0"/>
                </a:rPr>
                <a:t>IoT Hub</a:t>
              </a:r>
            </a:p>
          </p:txBody>
        </p:sp>
      </p:grpSp>
      <p:grpSp>
        <p:nvGrpSpPr>
          <p:cNvPr id="12" name="Group 11">
            <a:extLst>
              <a:ext uri="{FF2B5EF4-FFF2-40B4-BE49-F238E27FC236}">
                <a16:creationId xmlns:a16="http://schemas.microsoft.com/office/drawing/2014/main" id="{ADDB8426-C18A-430E-AAEB-8C75F60B2A41}"/>
              </a:ext>
            </a:extLst>
          </p:cNvPr>
          <p:cNvGrpSpPr/>
          <p:nvPr/>
        </p:nvGrpSpPr>
        <p:grpSpPr>
          <a:xfrm>
            <a:off x="4816036" y="2755642"/>
            <a:ext cx="1788934" cy="1843204"/>
            <a:chOff x="4132663" y="1331887"/>
            <a:chExt cx="2433074" cy="2506886"/>
          </a:xfrm>
        </p:grpSpPr>
        <p:pic>
          <p:nvPicPr>
            <p:cNvPr id="13" name="Picture 4" descr="Resultado de imagen de stream analytics png">
              <a:extLst>
                <a:ext uri="{FF2B5EF4-FFF2-40B4-BE49-F238E27FC236}">
                  <a16:creationId xmlns:a16="http://schemas.microsoft.com/office/drawing/2014/main" id="{60081A20-6A58-4667-AD27-07C6C19495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1200" y="1331887"/>
              <a:ext cx="1656000" cy="1656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3">
              <a:extLst>
                <a:ext uri="{FF2B5EF4-FFF2-40B4-BE49-F238E27FC236}">
                  <a16:creationId xmlns:a16="http://schemas.microsoft.com/office/drawing/2014/main" id="{18C22EF0-7087-4E48-A193-B0E1A702CA20}"/>
                </a:ext>
              </a:extLst>
            </p:cNvPr>
            <p:cNvSpPr txBox="1">
              <a:spLocks/>
            </p:cNvSpPr>
            <p:nvPr/>
          </p:nvSpPr>
          <p:spPr>
            <a:xfrm>
              <a:off x="4132663" y="2921198"/>
              <a:ext cx="2433074" cy="917575"/>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accent1"/>
                  </a:solidFill>
                  <a:effectLst/>
                  <a:latin typeface="+mj-lt"/>
                  <a:ea typeface="+mn-ea"/>
                  <a:cs typeface="Segoe UI" pitchFamily="34" charset="0"/>
                </a:defRPr>
              </a:lvl1pPr>
            </a:lstStyle>
            <a:p>
              <a:pPr algn="ctr"/>
              <a:r>
                <a:rPr lang="it-IT" sz="1765" b="1" dirty="0">
                  <a:solidFill>
                    <a:schemeClr val="tx2">
                      <a:lumMod val="75000"/>
                    </a:schemeClr>
                  </a:solidFill>
                  <a:latin typeface="Calibri" panose="020F0502020204030204" pitchFamily="34" charset="0"/>
                  <a:cs typeface="Calibri" panose="020F0502020204030204" pitchFamily="34" charset="0"/>
                </a:rPr>
                <a:t>Stream</a:t>
              </a:r>
              <a:br>
                <a:rPr lang="it-IT" sz="1765" b="1" dirty="0">
                  <a:solidFill>
                    <a:schemeClr val="tx2">
                      <a:lumMod val="75000"/>
                    </a:schemeClr>
                  </a:solidFill>
                  <a:latin typeface="Calibri" panose="020F0502020204030204" pitchFamily="34" charset="0"/>
                  <a:cs typeface="Calibri" panose="020F0502020204030204" pitchFamily="34" charset="0"/>
                </a:rPr>
              </a:br>
              <a:r>
                <a:rPr lang="it-IT" sz="1765" b="1" dirty="0">
                  <a:solidFill>
                    <a:schemeClr val="tx2">
                      <a:lumMod val="75000"/>
                    </a:schemeClr>
                  </a:solidFill>
                  <a:latin typeface="Calibri" panose="020F0502020204030204" pitchFamily="34" charset="0"/>
                  <a:cs typeface="Calibri" panose="020F0502020204030204" pitchFamily="34" charset="0"/>
                </a:rPr>
                <a:t>Analytics</a:t>
              </a:r>
            </a:p>
          </p:txBody>
        </p:sp>
      </p:grpSp>
      <p:grpSp>
        <p:nvGrpSpPr>
          <p:cNvPr id="15" name="Group 14">
            <a:extLst>
              <a:ext uri="{FF2B5EF4-FFF2-40B4-BE49-F238E27FC236}">
                <a16:creationId xmlns:a16="http://schemas.microsoft.com/office/drawing/2014/main" id="{C0098DC8-50C3-43FB-877E-DA8CDAD1C5E3}"/>
              </a:ext>
            </a:extLst>
          </p:cNvPr>
          <p:cNvGrpSpPr/>
          <p:nvPr/>
        </p:nvGrpSpPr>
        <p:grpSpPr>
          <a:xfrm>
            <a:off x="6906575" y="3571755"/>
            <a:ext cx="1788934" cy="1949093"/>
            <a:chOff x="8048061" y="1331887"/>
            <a:chExt cx="2433074" cy="2650902"/>
          </a:xfrm>
        </p:grpSpPr>
        <p:pic>
          <p:nvPicPr>
            <p:cNvPr id="16" name="Picture 6" descr="Resultado de imagen de azure storage png">
              <a:extLst>
                <a:ext uri="{FF2B5EF4-FFF2-40B4-BE49-F238E27FC236}">
                  <a16:creationId xmlns:a16="http://schemas.microsoft.com/office/drawing/2014/main" id="{ECCF2F67-9887-4709-A821-2C6EA64D10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36598" y="1331887"/>
              <a:ext cx="1656000" cy="1656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3">
              <a:extLst>
                <a:ext uri="{FF2B5EF4-FFF2-40B4-BE49-F238E27FC236}">
                  <a16:creationId xmlns:a16="http://schemas.microsoft.com/office/drawing/2014/main" id="{7414AB99-CEC3-4120-8F1C-2C2AD9AEC63C}"/>
                </a:ext>
              </a:extLst>
            </p:cNvPr>
            <p:cNvSpPr txBox="1">
              <a:spLocks/>
            </p:cNvSpPr>
            <p:nvPr/>
          </p:nvSpPr>
          <p:spPr>
            <a:xfrm>
              <a:off x="8048061" y="3065214"/>
              <a:ext cx="2433074" cy="917575"/>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accent1"/>
                  </a:solidFill>
                  <a:effectLst/>
                  <a:latin typeface="+mj-lt"/>
                  <a:ea typeface="+mn-ea"/>
                  <a:cs typeface="Segoe UI" pitchFamily="34" charset="0"/>
                </a:defRPr>
              </a:lvl1pPr>
            </a:lstStyle>
            <a:p>
              <a:pPr algn="ctr"/>
              <a:r>
                <a:rPr lang="it-IT" sz="1765" b="1" dirty="0">
                  <a:solidFill>
                    <a:schemeClr val="tx2">
                      <a:lumMod val="75000"/>
                    </a:schemeClr>
                  </a:solidFill>
                  <a:latin typeface="Calibri" panose="020F0502020204030204" pitchFamily="34" charset="0"/>
                  <a:cs typeface="Calibri" panose="020F0502020204030204" pitchFamily="34" charset="0"/>
                </a:rPr>
                <a:t>Otros Azure</a:t>
              </a:r>
              <a:br>
                <a:rPr lang="it-IT" sz="1765" b="1" dirty="0">
                  <a:solidFill>
                    <a:schemeClr val="tx2">
                      <a:lumMod val="75000"/>
                    </a:schemeClr>
                  </a:solidFill>
                  <a:latin typeface="Calibri" panose="020F0502020204030204" pitchFamily="34" charset="0"/>
                  <a:cs typeface="Calibri" panose="020F0502020204030204" pitchFamily="34" charset="0"/>
                </a:rPr>
              </a:br>
              <a:r>
                <a:rPr lang="it-IT" sz="1765" b="1" dirty="0">
                  <a:solidFill>
                    <a:schemeClr val="tx2">
                      <a:lumMod val="75000"/>
                    </a:schemeClr>
                  </a:solidFill>
                  <a:latin typeface="Calibri" panose="020F0502020204030204" pitchFamily="34" charset="0"/>
                  <a:cs typeface="Calibri" panose="020F0502020204030204" pitchFamily="34" charset="0"/>
                </a:rPr>
                <a:t>Data Storage</a:t>
              </a:r>
            </a:p>
          </p:txBody>
        </p:sp>
      </p:grpSp>
      <p:grpSp>
        <p:nvGrpSpPr>
          <p:cNvPr id="18" name="Group 17">
            <a:extLst>
              <a:ext uri="{FF2B5EF4-FFF2-40B4-BE49-F238E27FC236}">
                <a16:creationId xmlns:a16="http://schemas.microsoft.com/office/drawing/2014/main" id="{A39DDA08-09AF-4F8C-A37E-1E280EDA0239}"/>
              </a:ext>
            </a:extLst>
          </p:cNvPr>
          <p:cNvGrpSpPr/>
          <p:nvPr/>
        </p:nvGrpSpPr>
        <p:grpSpPr>
          <a:xfrm>
            <a:off x="7036399" y="1387025"/>
            <a:ext cx="1588253" cy="1949093"/>
            <a:chOff x="6267716" y="1331887"/>
            <a:chExt cx="2160134" cy="2650902"/>
          </a:xfrm>
        </p:grpSpPr>
        <p:pic>
          <p:nvPicPr>
            <p:cNvPr id="19" name="Picture 8" descr="Resultado de imagen de azure sql database png">
              <a:extLst>
                <a:ext uri="{FF2B5EF4-FFF2-40B4-BE49-F238E27FC236}">
                  <a16:creationId xmlns:a16="http://schemas.microsoft.com/office/drawing/2014/main" id="{21D0B58F-15BF-47A3-BA3C-66B4F3D783B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19783" y="1331887"/>
              <a:ext cx="1656000" cy="16560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E2E9531-0A4C-491F-9337-F32B8F6CB0E0}"/>
                </a:ext>
              </a:extLst>
            </p:cNvPr>
            <p:cNvSpPr txBox="1">
              <a:spLocks/>
            </p:cNvSpPr>
            <p:nvPr/>
          </p:nvSpPr>
          <p:spPr>
            <a:xfrm>
              <a:off x="6267716" y="3065214"/>
              <a:ext cx="2160134" cy="917575"/>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accent1"/>
                  </a:solidFill>
                  <a:effectLst/>
                  <a:latin typeface="+mj-lt"/>
                  <a:ea typeface="+mn-ea"/>
                  <a:cs typeface="Segoe UI" pitchFamily="34" charset="0"/>
                </a:defRPr>
              </a:lvl1pPr>
            </a:lstStyle>
            <a:p>
              <a:pPr algn="ctr"/>
              <a:r>
                <a:rPr lang="it-IT" sz="1765" b="1" dirty="0">
                  <a:solidFill>
                    <a:schemeClr val="tx2">
                      <a:lumMod val="75000"/>
                    </a:schemeClr>
                  </a:solidFill>
                  <a:latin typeface="Calibri" panose="020F0502020204030204" pitchFamily="34" charset="0"/>
                  <a:cs typeface="Calibri" panose="020F0502020204030204" pitchFamily="34" charset="0"/>
                </a:rPr>
                <a:t>Azure SQL Database</a:t>
              </a:r>
            </a:p>
          </p:txBody>
        </p:sp>
      </p:grpSp>
      <p:grpSp>
        <p:nvGrpSpPr>
          <p:cNvPr id="21" name="Group 20">
            <a:extLst>
              <a:ext uri="{FF2B5EF4-FFF2-40B4-BE49-F238E27FC236}">
                <a16:creationId xmlns:a16="http://schemas.microsoft.com/office/drawing/2014/main" id="{8A753D8D-4A44-4BB7-AB96-AA74BA34FF63}"/>
              </a:ext>
            </a:extLst>
          </p:cNvPr>
          <p:cNvGrpSpPr/>
          <p:nvPr/>
        </p:nvGrpSpPr>
        <p:grpSpPr>
          <a:xfrm>
            <a:off x="8754475" y="2755642"/>
            <a:ext cx="1788934" cy="1949093"/>
            <a:chOff x="10250685" y="1331887"/>
            <a:chExt cx="2433074" cy="2650902"/>
          </a:xfrm>
        </p:grpSpPr>
        <p:pic>
          <p:nvPicPr>
            <p:cNvPr id="22" name="Picture 21">
              <a:extLst>
                <a:ext uri="{FF2B5EF4-FFF2-40B4-BE49-F238E27FC236}">
                  <a16:creationId xmlns:a16="http://schemas.microsoft.com/office/drawing/2014/main" id="{862CA5E4-B5FD-4334-84DB-19E2B30E6D0F}"/>
                </a:ext>
              </a:extLst>
            </p:cNvPr>
            <p:cNvPicPr>
              <a:picLocks noChangeAspect="1"/>
            </p:cNvPicPr>
            <p:nvPr/>
          </p:nvPicPr>
          <p:blipFill>
            <a:blip r:embed="rId8"/>
            <a:stretch>
              <a:fillRect/>
            </a:stretch>
          </p:blipFill>
          <p:spPr>
            <a:xfrm>
              <a:off x="10639222" y="1331887"/>
              <a:ext cx="1656000" cy="1656000"/>
            </a:xfrm>
            <a:prstGeom prst="rect">
              <a:avLst/>
            </a:prstGeom>
          </p:spPr>
        </p:pic>
        <p:sp>
          <p:nvSpPr>
            <p:cNvPr id="23" name="Title 3">
              <a:extLst>
                <a:ext uri="{FF2B5EF4-FFF2-40B4-BE49-F238E27FC236}">
                  <a16:creationId xmlns:a16="http://schemas.microsoft.com/office/drawing/2014/main" id="{1077D3CE-8CF1-465E-952E-AF1EAD1A61D6}"/>
                </a:ext>
              </a:extLst>
            </p:cNvPr>
            <p:cNvSpPr txBox="1">
              <a:spLocks/>
            </p:cNvSpPr>
            <p:nvPr/>
          </p:nvSpPr>
          <p:spPr>
            <a:xfrm>
              <a:off x="10250685" y="3065214"/>
              <a:ext cx="2433074" cy="917575"/>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accent1"/>
                  </a:solidFill>
                  <a:effectLst/>
                  <a:latin typeface="+mj-lt"/>
                  <a:ea typeface="+mn-ea"/>
                  <a:cs typeface="Segoe UI" pitchFamily="34" charset="0"/>
                </a:defRPr>
              </a:lvl1pPr>
            </a:lstStyle>
            <a:p>
              <a:pPr algn="ctr"/>
              <a:r>
                <a:rPr lang="it-IT" sz="1765" b="1" dirty="0">
                  <a:solidFill>
                    <a:schemeClr val="tx2">
                      <a:lumMod val="75000"/>
                    </a:schemeClr>
                  </a:solidFill>
                  <a:latin typeface="Calibri" panose="020F0502020204030204" pitchFamily="34" charset="0"/>
                  <a:cs typeface="Calibri" panose="020F0502020204030204" pitchFamily="34" charset="0"/>
                </a:rPr>
                <a:t>Power BI</a:t>
              </a:r>
            </a:p>
          </p:txBody>
        </p:sp>
      </p:grpSp>
      <p:cxnSp>
        <p:nvCxnSpPr>
          <p:cNvPr id="24" name="Straight Arrow Connector 23">
            <a:extLst>
              <a:ext uri="{FF2B5EF4-FFF2-40B4-BE49-F238E27FC236}">
                <a16:creationId xmlns:a16="http://schemas.microsoft.com/office/drawing/2014/main" id="{03CD0AF1-B231-43EC-B0EB-B48DE479174A}"/>
              </a:ext>
            </a:extLst>
          </p:cNvPr>
          <p:cNvCxnSpPr>
            <a:cxnSpLocks/>
          </p:cNvCxnSpPr>
          <p:nvPr/>
        </p:nvCxnSpPr>
        <p:spPr>
          <a:xfrm flipV="1">
            <a:off x="2776007" y="3343062"/>
            <a:ext cx="428339" cy="14248"/>
          </a:xfrm>
          <a:prstGeom prst="straightConnector1">
            <a:avLst/>
          </a:prstGeom>
          <a:ln w="88900">
            <a:solidFill>
              <a:srgbClr val="0079D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92B2806-A73C-4319-852D-D856BE3B725D}"/>
              </a:ext>
            </a:extLst>
          </p:cNvPr>
          <p:cNvCxnSpPr>
            <a:cxnSpLocks/>
          </p:cNvCxnSpPr>
          <p:nvPr/>
        </p:nvCxnSpPr>
        <p:spPr>
          <a:xfrm flipV="1">
            <a:off x="8540306" y="3320473"/>
            <a:ext cx="428339" cy="14248"/>
          </a:xfrm>
          <a:prstGeom prst="straightConnector1">
            <a:avLst/>
          </a:prstGeom>
          <a:ln w="88900">
            <a:solidFill>
              <a:srgbClr val="0079D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4D3743F-A7D7-4686-B27B-99C78082E9B1}"/>
              </a:ext>
            </a:extLst>
          </p:cNvPr>
          <p:cNvCxnSpPr>
            <a:cxnSpLocks/>
          </p:cNvCxnSpPr>
          <p:nvPr/>
        </p:nvCxnSpPr>
        <p:spPr>
          <a:xfrm flipV="1">
            <a:off x="6610606" y="1878893"/>
            <a:ext cx="428339" cy="14248"/>
          </a:xfrm>
          <a:prstGeom prst="straightConnector1">
            <a:avLst/>
          </a:prstGeom>
          <a:ln w="88900">
            <a:solidFill>
              <a:srgbClr val="0079D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00D720D-BF88-473A-A2A0-855AC562770C}"/>
              </a:ext>
            </a:extLst>
          </p:cNvPr>
          <p:cNvCxnSpPr>
            <a:cxnSpLocks/>
          </p:cNvCxnSpPr>
          <p:nvPr/>
        </p:nvCxnSpPr>
        <p:spPr>
          <a:xfrm flipV="1">
            <a:off x="4603357" y="3364434"/>
            <a:ext cx="428339" cy="14248"/>
          </a:xfrm>
          <a:prstGeom prst="straightConnector1">
            <a:avLst/>
          </a:prstGeom>
          <a:ln w="88900">
            <a:solidFill>
              <a:srgbClr val="0079D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718D00D-10DE-43C2-9BFA-6C63B39F6E34}"/>
              </a:ext>
            </a:extLst>
          </p:cNvPr>
          <p:cNvCxnSpPr>
            <a:cxnSpLocks/>
          </p:cNvCxnSpPr>
          <p:nvPr/>
        </p:nvCxnSpPr>
        <p:spPr>
          <a:xfrm flipH="1" flipV="1">
            <a:off x="8557114" y="1418099"/>
            <a:ext cx="25108" cy="3679195"/>
          </a:xfrm>
          <a:prstGeom prst="straightConnector1">
            <a:avLst/>
          </a:prstGeom>
          <a:ln w="88900">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411049-E490-4B4E-AFB7-E6FC556D2C7E}"/>
              </a:ext>
            </a:extLst>
          </p:cNvPr>
          <p:cNvCxnSpPr>
            <a:cxnSpLocks/>
          </p:cNvCxnSpPr>
          <p:nvPr/>
        </p:nvCxnSpPr>
        <p:spPr>
          <a:xfrm flipH="1" flipV="1">
            <a:off x="6618768" y="1867688"/>
            <a:ext cx="3002" cy="2461686"/>
          </a:xfrm>
          <a:prstGeom prst="straightConnector1">
            <a:avLst/>
          </a:prstGeom>
          <a:ln w="88900">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6086587-4ADA-425A-A790-62BE0C94B5D7}"/>
              </a:ext>
            </a:extLst>
          </p:cNvPr>
          <p:cNvCxnSpPr>
            <a:cxnSpLocks/>
          </p:cNvCxnSpPr>
          <p:nvPr/>
        </p:nvCxnSpPr>
        <p:spPr>
          <a:xfrm flipV="1">
            <a:off x="6637070" y="4277373"/>
            <a:ext cx="428339" cy="14248"/>
          </a:xfrm>
          <a:prstGeom prst="straightConnector1">
            <a:avLst/>
          </a:prstGeom>
          <a:ln w="88900">
            <a:solidFill>
              <a:srgbClr val="0079D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83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994</Words>
  <Application>Microsoft Office PowerPoint</Application>
  <PresentationFormat>Widescreen</PresentationFormat>
  <Paragraphs>44</Paragraphs>
  <Slides>7</Slides>
  <Notes>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PowerPoint Presentation</vt:lpstr>
      <vt:lpstr>PowerPoint Presentation</vt:lpstr>
      <vt:lpstr>Demo</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2018-06-18T07:00:09Z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